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ontserrat SemiBold"/>
      <p:regular r:id="rId33"/>
      <p:bold r:id="rId34"/>
      <p:italic r:id="rId35"/>
      <p:boldItalic r:id="rId36"/>
    </p:embeddedFont>
    <p:embeddedFont>
      <p:font typeface="Montserrat"/>
      <p:regular r:id="rId37"/>
      <p:bold r:id="rId38"/>
      <p:italic r:id="rId39"/>
      <p:boldItalic r:id="rId40"/>
    </p:embeddedFont>
    <p:embeddedFont>
      <p:font typeface="Lato"/>
      <p:regular r:id="rId41"/>
      <p:bold r:id="rId42"/>
      <p:italic r:id="rId43"/>
      <p:boldItalic r:id="rId44"/>
    </p:embeddedFont>
    <p:embeddedFont>
      <p:font typeface="Montserrat Black"/>
      <p:bold r:id="rId45"/>
      <p:boldItalic r:id="rId46"/>
    </p:embeddedFont>
    <p:embeddedFont>
      <p:font typeface="Source Sans Pro SemiBold"/>
      <p:regular r:id="rId47"/>
      <p:bold r:id="rId48"/>
      <p:italic r:id="rId49"/>
      <p:boldItalic r:id="rId50"/>
    </p:embeddedFont>
    <p:embeddedFont>
      <p:font typeface="Source Sans Pro Black"/>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MontserratBlack-boldItalic.fntdata"/><Relationship Id="rId45" Type="http://schemas.openxmlformats.org/officeDocument/2006/relationships/font" Target="fonts/Montserrat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SemiBold-bold.fntdata"/><Relationship Id="rId47" Type="http://schemas.openxmlformats.org/officeDocument/2006/relationships/font" Target="fonts/SourceSansProSemiBold-regular.fntdata"/><Relationship Id="rId49" Type="http://schemas.openxmlformats.org/officeDocument/2006/relationships/font" Target="fonts/SourceSansPro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MontserratSemiBold-regular.fntdata"/><Relationship Id="rId32" Type="http://schemas.openxmlformats.org/officeDocument/2006/relationships/slide" Target="slides/slide26.xml"/><Relationship Id="rId35" Type="http://schemas.openxmlformats.org/officeDocument/2006/relationships/font" Target="fonts/MontserratSemiBold-italic.fntdata"/><Relationship Id="rId34" Type="http://schemas.openxmlformats.org/officeDocument/2006/relationships/font" Target="fonts/MontserratSemiBold-bold.fntdata"/><Relationship Id="rId37" Type="http://schemas.openxmlformats.org/officeDocument/2006/relationships/font" Target="fonts/Montserrat-regular.fntdata"/><Relationship Id="rId36" Type="http://schemas.openxmlformats.org/officeDocument/2006/relationships/font" Target="fonts/MontserratSemiBold-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Black-bold.fntdata"/><Relationship Id="rId50" Type="http://schemas.openxmlformats.org/officeDocument/2006/relationships/font" Target="fonts/SourceSansProSemiBold-boldItalic.fntdata"/><Relationship Id="rId52" Type="http://schemas.openxmlformats.org/officeDocument/2006/relationships/font" Target="fonts/SourceSansProBlac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3c57503cd_2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3c57503cd_2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 would like to talk about my favourite topic: complexity. Now this is a huge subject and we can’t possible cover all possible aspects of it in just one presentation, so for today I’m going to focus on</a:t>
            </a:r>
            <a:r>
              <a:rPr lang="en"/>
              <a:t> introducing the complexity problem that we encounter in software engineering, explain a bit the science part of it, and then briefly touch upon how we can begin the process of solving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3c57503cd_2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3c57503cd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has a very important implications for the software engineering: ask yourself, can you easily list all the methods of a class if it has ten of them? How many files in a single directory should there be before it starts to feel cluttered and you get a feeling that maybe additional subdirectories are a good idea? How many developers is it recommended to have in a Scrum team?</a:t>
            </a:r>
            <a:endParaRPr/>
          </a:p>
          <a:p>
            <a:pPr indent="0" lvl="0" marL="0" rtl="0" algn="l">
              <a:spcBef>
                <a:spcPts val="0"/>
              </a:spcBef>
              <a:spcAft>
                <a:spcPts val="0"/>
              </a:spcAft>
              <a:buNone/>
            </a:pPr>
            <a:r>
              <a:rPr lang="en"/>
              <a:t>7 is a good rule of a thumb approximation for the acceptable amount of elements in the same cognitive unit.</a:t>
            </a:r>
            <a:endParaRPr/>
          </a:p>
          <a:p>
            <a:pPr indent="0" lvl="0" marL="0" rtl="0" algn="l">
              <a:spcBef>
                <a:spcPts val="0"/>
              </a:spcBef>
              <a:spcAft>
                <a:spcPts val="0"/>
              </a:spcAft>
              <a:buNone/>
            </a:pPr>
            <a:r>
              <a:rPr lang="en"/>
              <a:t>But what do we do when we have to handle implicitly complex cases that do inherently involve large amount of moving pieces?</a:t>
            </a:r>
            <a:endParaRPr sz="1200">
              <a:solidFill>
                <a:srgbClr val="121212"/>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3c57503cd_2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3c57503cd_2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trying to solve the problem of complexity, it doesn’t hurt to understand what are the reasons that make code complex in a way that matters. Unfortunately, too often we are inclined to treat symptoms rather than the causes, and attack completely wrong problem, which is not dissimilar to microoptimizing your code in areas that are not actual bottlenecks. Best analogy for that that I’ve ever heard is this one: imagine that you need 30 apples, and there is a store across the road that sells them. You go to the store, you buy one apple, you go home, you put apple on the table, you go to the store, you buy another one. By fifth apple you figure out that process is going slower than you’d like, so you leave your door unlocked to save time on opening it, then get contactless payment card in order not to enter PIN code, then take running lessons, but rate at which you are getting your apples is not really improving. Because - you guessed it - the actual problem is that you are buying one apple at a time, instead of a whole bag of them. Before we can start solving the problem of complex code, we need to understand what actually makes code complex in a way that matters. So, what does make code complex in a way that matters?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3c57503cd_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3c57503cd_2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invite you to read the quote from Robert Martin, which I find to be one of the most important observations in the whole field of software engineering.</a:t>
            </a:r>
            <a:endParaRPr/>
          </a:p>
          <a:p>
            <a:pPr indent="0" lvl="0" marL="0" rtl="0" algn="l">
              <a:spcBef>
                <a:spcPts val="0"/>
              </a:spcBef>
              <a:spcAft>
                <a:spcPts val="0"/>
              </a:spcAft>
              <a:buNone/>
            </a:pPr>
            <a:r>
              <a:rPr lang="en"/>
              <a:t>I can’t possibly stress this enough. When we are talking about meaningfully decreasing the complexity of our code, we are talking about decreasing the complexity of reading the code. When we are optimizing for the convenience of writing code, we are solving the problem of buying 30 apples by leaving the door in our house unlocked.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3c57503cd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3c57503cd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code is learning. It takes a mental effort. It puts strain on your brain. This strain is called cognitive load. When cognitive load becomes too high, our learning process slows down or stops entirely.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3c57503cd_2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3c57503cd_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we’ve established that main problem of complexity in software engineering is the problem of cognitive load, related to the learning activity in the process of reading code, what can we do about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3c57503cd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3c57503cd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Grady Booch, author of Object-Oriented Analysis and Design with Applications, put it: “Clean code is simple and direct. Clean code reads like well-written prose. Clean code never obscures the designers’ intent but rather is full of crisp abstractions and straightforward lines of control”.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80059ab0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80059ab0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80059ab0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80059ab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80059ab0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80059ab0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80059ab0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80059ab0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3c57503cd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3c57503cd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page: inherent vs accidental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80059ab0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80059ab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80059ab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80059ab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80059ab0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80059ab0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80059ab0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80059ab0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80059ab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80059ab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6c76a8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6c76a8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3c57503cd_2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3c57503cd_2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80059ab0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80059ab0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80059ab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80059ab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in order to understand what we are talking about, let’s take a look about what cognitive psychology can teach us with regards to how humans handle complexity.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3c57503cd_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3c57503cd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a famous experiment were people were asked to remember a sequence of digits (ones and zeroes). First, they had to remember isolated numbers. Then numbers grouped by two. Then by three. Et cetera.</a:t>
            </a:r>
            <a:endParaRPr/>
          </a:p>
          <a:p>
            <a:pPr indent="0" lvl="0" marL="0" rtl="0" algn="l">
              <a:spcBef>
                <a:spcPts val="0"/>
              </a:spcBef>
              <a:spcAft>
                <a:spcPts val="0"/>
              </a:spcAft>
              <a:buNone/>
            </a:pPr>
            <a:r>
              <a:rPr lang="en"/>
              <a:t>Which group do you think provided the most accurate results?</a:t>
            </a:r>
            <a:br>
              <a:rPr lang="en"/>
            </a:br>
            <a:r>
              <a:rPr lang="en"/>
              <a:t>Source: Sydney Smith’s experiment in 1954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3c57503cd_2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3c57503cd_2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participants had to memorize more complex elements (not just 0/1, but a wider range of numbers), that still increased their effectiveness.</a:t>
            </a:r>
            <a:br>
              <a:rPr lang="en"/>
            </a:br>
            <a:r>
              <a:rPr lang="en"/>
              <a:t>There is an explanation for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3c57503cd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3c57503cd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brain is naturally better at understanding and remembering higher order cognitive representation of items as a group than individual items themselves;</a:t>
            </a:r>
            <a:endParaRPr/>
          </a:p>
          <a:p>
            <a:pPr indent="0" lvl="0" marL="0" rtl="0" algn="l">
              <a:spcBef>
                <a:spcPts val="0"/>
              </a:spcBef>
              <a:spcAft>
                <a:spcPts val="0"/>
              </a:spcAft>
              <a:buNone/>
            </a:pPr>
            <a:r>
              <a:rPr lang="en"/>
              <a:t>In cognitive psychology this is called “chunking”.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3c57503cd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3c57503cd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3c57503cd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3c57503cd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21212"/>
                </a:solidFill>
                <a:highlight>
                  <a:srgbClr val="FFFFFF"/>
                </a:highlight>
              </a:rPr>
              <a:t>Most adults can store between 5 and 9 items in their short-term memory.  This idea was put forward by Miller (1956) and he called it “the magic number 7”. It was since confirmed by many other independent studies. </a:t>
            </a:r>
            <a:r>
              <a:rPr lang="en"/>
              <a:t>In order to handle anything beyond that, we have to let go of the previous ones, so the holistic picture begins to escape us.</a:t>
            </a:r>
            <a:endParaRPr sz="1200">
              <a:solidFill>
                <a:srgbClr val="12121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descr="offset_comp_406605.jpg" id="55" name="Google Shape;5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56" name="Google Shape;5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57" name="Google Shape;5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8" name="Google Shape;5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grpSp>
        <p:nvGrpSpPr>
          <p:cNvPr id="63" name="Google Shape;63;p15"/>
          <p:cNvGrpSpPr/>
          <p:nvPr/>
        </p:nvGrpSpPr>
        <p:grpSpPr>
          <a:xfrm>
            <a:off x="4406400" y="0"/>
            <a:ext cx="4737600" cy="5143065"/>
            <a:chOff x="4406400" y="0"/>
            <a:chExt cx="4737600" cy="5143065"/>
          </a:xfrm>
        </p:grpSpPr>
        <p:sp>
          <p:nvSpPr>
            <p:cNvPr id="64" name="Google Shape;6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8" name="Shape 88"/>
        <p:cNvGrpSpPr/>
        <p:nvPr/>
      </p:nvGrpSpPr>
      <p:grpSpPr>
        <a:xfrm>
          <a:off x="0" y="0"/>
          <a:ext cx="0" cy="0"/>
          <a:chOff x="0" y="0"/>
          <a:chExt cx="0" cy="0"/>
        </a:xfrm>
      </p:grpSpPr>
      <p:grpSp>
        <p:nvGrpSpPr>
          <p:cNvPr id="89" name="Google Shape;89;p16"/>
          <p:cNvGrpSpPr/>
          <p:nvPr/>
        </p:nvGrpSpPr>
        <p:grpSpPr>
          <a:xfrm>
            <a:off x="4406400" y="0"/>
            <a:ext cx="4737600" cy="5143065"/>
            <a:chOff x="4406400" y="0"/>
            <a:chExt cx="4737600" cy="5143065"/>
          </a:xfrm>
        </p:grpSpPr>
        <p:sp>
          <p:nvSpPr>
            <p:cNvPr id="90" name="Google Shape;9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0" y="381001"/>
            <a:ext cx="1037850" cy="1016287"/>
            <a:chOff x="0" y="381001"/>
            <a:chExt cx="1037850" cy="1016287"/>
          </a:xfrm>
        </p:grpSpPr>
        <p:sp>
          <p:nvSpPr>
            <p:cNvPr id="116" name="Google Shape;11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0" name="Google Shape;12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21" name="Shape 121"/>
        <p:cNvGrpSpPr/>
        <p:nvPr/>
      </p:nvGrpSpPr>
      <p:grpSpPr>
        <a:xfrm>
          <a:off x="0" y="0"/>
          <a:ext cx="0" cy="0"/>
          <a:chOff x="0" y="0"/>
          <a:chExt cx="0" cy="0"/>
        </a:xfrm>
      </p:grpSpPr>
      <p:sp>
        <p:nvSpPr>
          <p:cNvPr id="122" name="Google Shape;12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3" name="Google Shape;12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25" name="Google Shape;12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8"/>
          <p:cNvGrpSpPr/>
          <p:nvPr/>
        </p:nvGrpSpPr>
        <p:grpSpPr>
          <a:xfrm>
            <a:off x="0" y="381001"/>
            <a:ext cx="1037850" cy="1016287"/>
            <a:chOff x="0" y="381001"/>
            <a:chExt cx="1037850" cy="1016287"/>
          </a:xfrm>
        </p:grpSpPr>
        <p:sp>
          <p:nvSpPr>
            <p:cNvPr id="130" name="Google Shape;13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3" name="Google Shape;13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34" name="Shape 134"/>
        <p:cNvGrpSpPr/>
        <p:nvPr/>
      </p:nvGrpSpPr>
      <p:grpSpPr>
        <a:xfrm>
          <a:off x="0" y="0"/>
          <a:ext cx="0" cy="0"/>
          <a:chOff x="0" y="0"/>
          <a:chExt cx="0" cy="0"/>
        </a:xfrm>
      </p:grpSpPr>
      <p:sp>
        <p:nvSpPr>
          <p:cNvPr id="135" name="Google Shape;13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9"/>
          <p:cNvGrpSpPr/>
          <p:nvPr/>
        </p:nvGrpSpPr>
        <p:grpSpPr>
          <a:xfrm>
            <a:off x="0" y="381001"/>
            <a:ext cx="1037850" cy="1016287"/>
            <a:chOff x="0" y="381001"/>
            <a:chExt cx="1037850" cy="1016287"/>
          </a:xfrm>
        </p:grpSpPr>
        <p:sp>
          <p:nvSpPr>
            <p:cNvPr id="142" name="Google Shape;14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5" name="Google Shape;14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0"/>
          <p:cNvGrpSpPr/>
          <p:nvPr/>
        </p:nvGrpSpPr>
        <p:grpSpPr>
          <a:xfrm>
            <a:off x="0" y="381001"/>
            <a:ext cx="1037850" cy="1016287"/>
            <a:chOff x="0" y="381001"/>
            <a:chExt cx="1037850" cy="1016287"/>
          </a:xfrm>
        </p:grpSpPr>
        <p:sp>
          <p:nvSpPr>
            <p:cNvPr id="153" name="Google Shape;15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7" name="Google Shape;15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8" name="Google Shape;15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1"/>
          <p:cNvGrpSpPr/>
          <p:nvPr/>
        </p:nvGrpSpPr>
        <p:grpSpPr>
          <a:xfrm>
            <a:off x="0" y="381001"/>
            <a:ext cx="1037850" cy="1016287"/>
            <a:chOff x="0" y="381001"/>
            <a:chExt cx="1037850" cy="1016287"/>
          </a:xfrm>
        </p:grpSpPr>
        <p:sp>
          <p:nvSpPr>
            <p:cNvPr id="165" name="Google Shape;16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9" name="Shape 169"/>
        <p:cNvGrpSpPr/>
        <p:nvPr/>
      </p:nvGrpSpPr>
      <p:grpSpPr>
        <a:xfrm>
          <a:off x="0" y="0"/>
          <a:ext cx="0" cy="0"/>
          <a:chOff x="0" y="0"/>
          <a:chExt cx="0" cy="0"/>
        </a:xfrm>
      </p:grpSpPr>
      <p:sp>
        <p:nvSpPr>
          <p:cNvPr id="170" name="Google Shape;17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a:off x="0" y="381001"/>
            <a:ext cx="1037850" cy="1016287"/>
            <a:chOff x="0" y="381001"/>
            <a:chExt cx="1037850" cy="1016287"/>
          </a:xfrm>
        </p:grpSpPr>
        <p:sp>
          <p:nvSpPr>
            <p:cNvPr id="175" name="Google Shape;17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0" name="Shape 180"/>
        <p:cNvGrpSpPr/>
        <p:nvPr/>
      </p:nvGrpSpPr>
      <p:grpSpPr>
        <a:xfrm>
          <a:off x="0" y="0"/>
          <a:ext cx="0" cy="0"/>
          <a:chOff x="0" y="0"/>
          <a:chExt cx="0" cy="0"/>
        </a:xfrm>
      </p:grpSpPr>
      <p:sp>
        <p:nvSpPr>
          <p:cNvPr id="181" name="Google Shape;18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3"/>
          <p:cNvGrpSpPr/>
          <p:nvPr/>
        </p:nvGrpSpPr>
        <p:grpSpPr>
          <a:xfrm>
            <a:off x="4406400" y="0"/>
            <a:ext cx="4737600" cy="5143500"/>
            <a:chOff x="4406400" y="0"/>
            <a:chExt cx="4737600" cy="5143500"/>
          </a:xfrm>
        </p:grpSpPr>
        <p:sp>
          <p:nvSpPr>
            <p:cNvPr id="186" name="Google Shape;18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 name="Shape 206"/>
        <p:cNvGrpSpPr/>
        <p:nvPr/>
      </p:nvGrpSpPr>
      <p:grpSpPr>
        <a:xfrm>
          <a:off x="0" y="0"/>
          <a:ext cx="0" cy="0"/>
          <a:chOff x="0" y="0"/>
          <a:chExt cx="0" cy="0"/>
        </a:xfrm>
      </p:grpSpPr>
      <p:sp>
        <p:nvSpPr>
          <p:cNvPr id="207" name="Google Shape;20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4"/>
          <p:cNvGrpSpPr/>
          <p:nvPr/>
        </p:nvGrpSpPr>
        <p:grpSpPr>
          <a:xfrm>
            <a:off x="0" y="381001"/>
            <a:ext cx="1037850" cy="1016287"/>
            <a:chOff x="0" y="381001"/>
            <a:chExt cx="1037850" cy="1016287"/>
          </a:xfrm>
        </p:grpSpPr>
        <p:sp>
          <p:nvSpPr>
            <p:cNvPr id="212" name="Google Shape;21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16" name="Google Shape;21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grpSp>
        <p:nvGrpSpPr>
          <p:cNvPr id="219" name="Google Shape;219;p25"/>
          <p:cNvGrpSpPr/>
          <p:nvPr/>
        </p:nvGrpSpPr>
        <p:grpSpPr>
          <a:xfrm>
            <a:off x="0" y="4128572"/>
            <a:ext cx="698925" cy="684657"/>
            <a:chOff x="0" y="3785672"/>
            <a:chExt cx="698925" cy="684657"/>
          </a:xfrm>
        </p:grpSpPr>
        <p:sp>
          <p:nvSpPr>
            <p:cNvPr id="220" name="Google Shape;22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23" name="Google Shape;22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8" name="Shape 228"/>
        <p:cNvGrpSpPr/>
        <p:nvPr/>
      </p:nvGrpSpPr>
      <p:grpSpPr>
        <a:xfrm>
          <a:off x="0" y="0"/>
          <a:ext cx="0" cy="0"/>
          <a:chOff x="0" y="0"/>
          <a:chExt cx="0" cy="0"/>
        </a:xfrm>
      </p:grpSpPr>
      <p:grpSp>
        <p:nvGrpSpPr>
          <p:cNvPr id="229" name="Google Shape;229;p26"/>
          <p:cNvGrpSpPr/>
          <p:nvPr/>
        </p:nvGrpSpPr>
        <p:grpSpPr>
          <a:xfrm>
            <a:off x="4406400" y="0"/>
            <a:ext cx="4737600" cy="5143065"/>
            <a:chOff x="4406400" y="0"/>
            <a:chExt cx="4737600" cy="5143065"/>
          </a:xfrm>
        </p:grpSpPr>
        <p:sp>
          <p:nvSpPr>
            <p:cNvPr id="230" name="Google Shape;23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9" name="Google Shape;24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0" name="Google Shape;25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57" name="Shape 257"/>
        <p:cNvGrpSpPr/>
        <p:nvPr/>
      </p:nvGrpSpPr>
      <p:grpSpPr>
        <a:xfrm>
          <a:off x="0" y="0"/>
          <a:ext cx="0" cy="0"/>
          <a:chOff x="0" y="0"/>
          <a:chExt cx="0" cy="0"/>
        </a:xfrm>
      </p:grpSpPr>
      <p:pic>
        <p:nvPicPr>
          <p:cNvPr descr="offset_comp_343059.jpg" id="258" name="Google Shape;25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59" name="Google Shape;25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0" name="Google Shape;26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61" name="Google Shape;26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8"/>
          <p:cNvGrpSpPr/>
          <p:nvPr/>
        </p:nvGrpSpPr>
        <p:grpSpPr>
          <a:xfrm>
            <a:off x="0" y="381001"/>
            <a:ext cx="1037850" cy="1016287"/>
            <a:chOff x="0" y="381001"/>
            <a:chExt cx="1037850" cy="1016287"/>
          </a:xfrm>
        </p:grpSpPr>
        <p:sp>
          <p:nvSpPr>
            <p:cNvPr id="267" name="Google Shape;26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ctrTitle"/>
          </p:nvPr>
        </p:nvSpPr>
        <p:spPr>
          <a:xfrm>
            <a:off x="3134125" y="889550"/>
            <a:ext cx="5850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a:t>
            </a:r>
            <a:endParaRPr/>
          </a:p>
          <a:p>
            <a:pPr indent="0" lvl="0" marL="0" rtl="0" algn="l">
              <a:spcBef>
                <a:spcPts val="0"/>
              </a:spcBef>
              <a:spcAft>
                <a:spcPts val="0"/>
              </a:spcAft>
              <a:buNone/>
            </a:pPr>
            <a:r>
              <a:rPr lang="en"/>
              <a:t>with </a:t>
            </a:r>
            <a:endParaRPr/>
          </a:p>
          <a:p>
            <a:pPr indent="0" lvl="0" marL="0" rtl="0" algn="l">
              <a:spcBef>
                <a:spcPts val="0"/>
              </a:spcBef>
              <a:spcAft>
                <a:spcPts val="0"/>
              </a:spcAft>
              <a:buNone/>
            </a:pPr>
            <a:r>
              <a:rPr lang="en"/>
              <a:t>Complexity</a:t>
            </a:r>
            <a:endParaRPr/>
          </a:p>
        </p:txBody>
      </p:sp>
      <p:sp>
        <p:nvSpPr>
          <p:cNvPr id="274" name="Google Shape;274;p29"/>
          <p:cNvSpPr txBox="1"/>
          <p:nvPr>
            <p:ph idx="1" type="subTitle"/>
          </p:nvPr>
        </p:nvSpPr>
        <p:spPr>
          <a:xfrm>
            <a:off x="5099250" y="41086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Igor Savin</a:t>
            </a:r>
            <a:endParaRPr/>
          </a:p>
          <a:p>
            <a:pPr indent="0" lvl="0" marL="0" rtl="0" algn="r">
              <a:lnSpc>
                <a:spcPct val="115000"/>
              </a:lnSpc>
              <a:spcBef>
                <a:spcPts val="1600"/>
              </a:spcBef>
              <a:spcAft>
                <a:spcPts val="1600"/>
              </a:spcAft>
              <a:buNone/>
            </a:pPr>
            <a:r>
              <a:rPr lang="en"/>
              <a:t>Normalis Tech Principal Engineer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1297500" y="1985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methods of a class can you remember?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a:t>
            </a:r>
            <a:r>
              <a:rPr lang="en" sz="1800"/>
              <a:t>classes </a:t>
            </a:r>
            <a:r>
              <a:rPr lang="en" sz="1800"/>
              <a:t>in a directory?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endpoints in a service?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developers in a Scrum team?</a:t>
            </a:r>
            <a:endParaRPr sz="1800"/>
          </a:p>
        </p:txBody>
      </p:sp>
      <p:sp>
        <p:nvSpPr>
          <p:cNvPr id="326" name="Google Shape;326;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Black"/>
                <a:ea typeface="Montserrat Black"/>
                <a:cs typeface="Montserrat Black"/>
                <a:sym typeface="Montserrat Black"/>
              </a:rPr>
              <a:t>Implications for software engineering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1297500" y="393750"/>
            <a:ext cx="7443300" cy="10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Understanding the heart of the problem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“The slow one now will later be fast,</a:t>
            </a:r>
            <a:br>
              <a:rPr lang="en">
                <a:solidFill>
                  <a:srgbClr val="000000"/>
                </a:solidFill>
              </a:rPr>
            </a:br>
            <a:r>
              <a:rPr lang="en">
                <a:latin typeface="Montserrat Black"/>
                <a:ea typeface="Montserrat Black"/>
                <a:cs typeface="Montserrat Black"/>
                <a:sym typeface="Montserrat Black"/>
              </a:rPr>
              <a:t>As the present now will later be past”</a:t>
            </a:r>
            <a:endParaRPr/>
          </a:p>
        </p:txBody>
      </p:sp>
      <p:sp>
        <p:nvSpPr>
          <p:cNvPr id="337" name="Google Shape;337;p40"/>
          <p:cNvSpPr txBox="1"/>
          <p:nvPr/>
        </p:nvSpPr>
        <p:spPr>
          <a:xfrm>
            <a:off x="1120825" y="1734000"/>
            <a:ext cx="7038900" cy="299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200">
                <a:solidFill>
                  <a:srgbClr val="EFEFEF"/>
                </a:solidFill>
                <a:latin typeface="Montserrat"/>
                <a:ea typeface="Montserrat"/>
                <a:cs typeface="Montserrat"/>
                <a:sym typeface="Montserrat"/>
              </a:rPr>
              <a:t>“Indeed, the ratio of time spent reading versus writing is well over 10 to 1. We are constantly reading old code as part of the effort to write new code. Therefore, making it easy to read makes it easier to write.” </a:t>
            </a:r>
            <a:endParaRPr b="1" sz="2200">
              <a:solidFill>
                <a:srgbClr val="EFEFEF"/>
              </a:solidFill>
              <a:latin typeface="Montserrat"/>
              <a:ea typeface="Montserrat"/>
              <a:cs typeface="Montserrat"/>
              <a:sym typeface="Montserrat"/>
            </a:endParaRPr>
          </a:p>
          <a:p>
            <a:pPr indent="0" lvl="0" marL="457200" rtl="0" algn="r">
              <a:spcBef>
                <a:spcPts val="1200"/>
              </a:spcBef>
              <a:spcAft>
                <a:spcPts val="0"/>
              </a:spcAft>
              <a:buNone/>
            </a:pPr>
            <a:r>
              <a:rPr lang="en" sz="2200">
                <a:solidFill>
                  <a:srgbClr val="EFEFEF"/>
                </a:solidFill>
                <a:latin typeface="Montserrat SemiBold"/>
                <a:ea typeface="Montserrat SemiBold"/>
                <a:cs typeface="Montserrat SemiBold"/>
                <a:sym typeface="Montserrat SemiBold"/>
              </a:rPr>
              <a:t> </a:t>
            </a:r>
            <a:r>
              <a:rPr lang="en" sz="1500">
                <a:solidFill>
                  <a:srgbClr val="EFEFEF"/>
                </a:solidFill>
                <a:latin typeface="Montserrat SemiBold"/>
                <a:ea typeface="Montserrat SemiBold"/>
                <a:cs typeface="Montserrat SemiBold"/>
                <a:sym typeface="Montserrat SemiBold"/>
              </a:rPr>
              <a:t>Robert C. Martin, “Clean Code: A Handbook of Agile Software Craftsmanship”</a:t>
            </a:r>
            <a:endParaRPr sz="900">
              <a:solidFill>
                <a:srgbClr val="EFEFE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Source Sans Pro Black"/>
                <a:ea typeface="Source Sans Pro Black"/>
                <a:cs typeface="Source Sans Pro Black"/>
                <a:sym typeface="Source Sans Pro Black"/>
              </a:rPr>
              <a:t>Cognitive Load</a:t>
            </a:r>
            <a:endParaRPr/>
          </a:p>
        </p:txBody>
      </p:sp>
      <p:sp>
        <p:nvSpPr>
          <p:cNvPr id="343" name="Google Shape;343;p41"/>
          <p:cNvSpPr txBox="1"/>
          <p:nvPr>
            <p:ph idx="1" type="body"/>
          </p:nvPr>
        </p:nvSpPr>
        <p:spPr>
          <a:xfrm>
            <a:off x="1297500" y="1363800"/>
            <a:ext cx="3798900" cy="2415900"/>
          </a:xfrm>
          <a:prstGeom prst="rect">
            <a:avLst/>
          </a:prstGeom>
        </p:spPr>
        <p:txBody>
          <a:bodyPr anchorCtr="0" anchor="t" bIns="91425" lIns="91425" spcFirstLastPara="1" rIns="91425" wrap="square" tIns="91425">
            <a:noAutofit/>
          </a:bodyPr>
          <a:lstStyle/>
          <a:p>
            <a:pPr indent="-304800" lvl="0" marL="355600" rtl="0" algn="l">
              <a:lnSpc>
                <a:spcPct val="100000"/>
              </a:lnSpc>
              <a:spcBef>
                <a:spcPts val="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Every time you read source code, a process of learning is initiated in the brain;</a:t>
            </a:r>
            <a:endParaRPr b="1" sz="1800">
              <a:solidFill>
                <a:srgbClr val="EFEFEF"/>
              </a:solidFill>
              <a:latin typeface="Source Sans Pro SemiBold"/>
              <a:ea typeface="Source Sans Pro SemiBold"/>
              <a:cs typeface="Source Sans Pro SemiBold"/>
              <a:sym typeface="Source Sans Pro SemiBold"/>
            </a:endParaRPr>
          </a:p>
          <a:p>
            <a:pPr indent="-304800" lvl="0" marL="355600" rtl="0" algn="l">
              <a:lnSpc>
                <a:spcPct val="100000"/>
              </a:lnSpc>
              <a:spcBef>
                <a:spcPts val="120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The mental effort required during this time is called </a:t>
            </a:r>
            <a:r>
              <a:rPr b="1" i="1" lang="en" sz="1800">
                <a:solidFill>
                  <a:srgbClr val="EFEFEF"/>
                </a:solidFill>
                <a:latin typeface="Source Sans Pro SemiBold"/>
                <a:ea typeface="Source Sans Pro SemiBold"/>
                <a:cs typeface="Source Sans Pro SemiBold"/>
                <a:sym typeface="Source Sans Pro SemiBold"/>
              </a:rPr>
              <a:t>cognitive load</a:t>
            </a:r>
            <a:r>
              <a:rPr b="1" lang="en" sz="1800">
                <a:solidFill>
                  <a:srgbClr val="EFEFEF"/>
                </a:solidFill>
                <a:latin typeface="Source Sans Pro SemiBold"/>
                <a:ea typeface="Source Sans Pro SemiBold"/>
                <a:cs typeface="Source Sans Pro SemiBold"/>
                <a:sym typeface="Source Sans Pro SemiBold"/>
              </a:rPr>
              <a:t>; </a:t>
            </a:r>
            <a:endParaRPr b="1" sz="1800">
              <a:solidFill>
                <a:srgbClr val="EFEFEF"/>
              </a:solidFill>
              <a:latin typeface="Source Sans Pro SemiBold"/>
              <a:ea typeface="Source Sans Pro SemiBold"/>
              <a:cs typeface="Source Sans Pro SemiBold"/>
              <a:sym typeface="Source Sans Pro SemiBold"/>
            </a:endParaRPr>
          </a:p>
          <a:p>
            <a:pPr indent="-304800" lvl="0" marL="355600" rtl="0" algn="l">
              <a:lnSpc>
                <a:spcPct val="100000"/>
              </a:lnSpc>
              <a:spcBef>
                <a:spcPts val="120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Your brain begins to slow down or even abandon the task at hand when it receives more information than it can handle.</a:t>
            </a:r>
            <a:endParaRPr sz="1800">
              <a:solidFill>
                <a:srgbClr val="EFEFEF"/>
              </a:solidFill>
            </a:endParaRPr>
          </a:p>
        </p:txBody>
      </p:sp>
      <p:pic>
        <p:nvPicPr>
          <p:cNvPr descr="offset_comp_267026.jpg" id="344" name="Google Shape;344;p4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45" name="Google Shape;345;p4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46" name="Google Shape;346;p4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47" name="Google Shape;347;p4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 Dealing with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1175050" y="632800"/>
            <a:ext cx="56097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Black"/>
                <a:ea typeface="Source Sans Pro Black"/>
                <a:cs typeface="Source Sans Pro Black"/>
                <a:sym typeface="Source Sans Pro Black"/>
              </a:rPr>
              <a:t>What can we do about it?</a:t>
            </a:r>
            <a:endParaRPr/>
          </a:p>
        </p:txBody>
      </p:sp>
      <p:sp>
        <p:nvSpPr>
          <p:cNvPr id="358" name="Google Shape;358;p4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304800" lvl="0" marL="355600" rtl="0" algn="l">
              <a:lnSpc>
                <a:spcPct val="100000"/>
              </a:lnSpc>
              <a:spcBef>
                <a:spcPts val="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Information hiding via layers of abstraction;</a:t>
            </a:r>
            <a:endParaRPr b="1" sz="1800">
              <a:solidFill>
                <a:srgbClr val="EFEFEF"/>
              </a:solidFill>
              <a:latin typeface="Source Sans Pro SemiBold"/>
              <a:ea typeface="Source Sans Pro SemiBold"/>
              <a:cs typeface="Source Sans Pro SemiBold"/>
              <a:sym typeface="Source Sans Pro SemiBold"/>
            </a:endParaRPr>
          </a:p>
          <a:p>
            <a:pPr indent="-304800" lvl="0" marL="355600" rtl="0" algn="l">
              <a:lnSpc>
                <a:spcPct val="100000"/>
              </a:lnSpc>
              <a:spcBef>
                <a:spcPts val="120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Industry standard vocabulary;</a:t>
            </a:r>
            <a:endParaRPr b="1" sz="1800">
              <a:solidFill>
                <a:srgbClr val="EFEFEF"/>
              </a:solidFill>
              <a:latin typeface="Source Sans Pro SemiBold"/>
              <a:ea typeface="Source Sans Pro SemiBold"/>
              <a:cs typeface="Source Sans Pro SemiBold"/>
              <a:sym typeface="Source Sans Pro SemiBold"/>
            </a:endParaRPr>
          </a:p>
          <a:p>
            <a:pPr indent="-304800" lvl="0" marL="355600" rtl="0" algn="l">
              <a:lnSpc>
                <a:spcPct val="100000"/>
              </a:lnSpc>
              <a:spcBef>
                <a:spcPts val="120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Symmetry principle;</a:t>
            </a:r>
            <a:endParaRPr b="1" sz="1800">
              <a:solidFill>
                <a:srgbClr val="EFEFEF"/>
              </a:solidFill>
              <a:latin typeface="Source Sans Pro SemiBold"/>
              <a:ea typeface="Source Sans Pro SemiBold"/>
              <a:cs typeface="Source Sans Pro SemiBold"/>
              <a:sym typeface="Source Sans Pro SemiBold"/>
            </a:endParaRPr>
          </a:p>
          <a:p>
            <a:pPr indent="-304800" lvl="0" marL="355600" rtl="0" algn="l">
              <a:lnSpc>
                <a:spcPct val="100000"/>
              </a:lnSpc>
              <a:spcBef>
                <a:spcPts val="1200"/>
              </a:spcBef>
              <a:spcAft>
                <a:spcPts val="0"/>
              </a:spcAft>
              <a:buClr>
                <a:srgbClr val="EFEFEF"/>
              </a:buClr>
              <a:buSzPts val="1800"/>
              <a:buFont typeface="Noto Sans Symbols"/>
              <a:buChar char="●"/>
            </a:pPr>
            <a:r>
              <a:rPr b="1" lang="en" sz="1800">
                <a:solidFill>
                  <a:srgbClr val="EFEFEF"/>
                </a:solidFill>
                <a:latin typeface="Source Sans Pro SemiBold"/>
                <a:ea typeface="Source Sans Pro SemiBold"/>
                <a:cs typeface="Source Sans Pro SemiBold"/>
                <a:sym typeface="Source Sans Pro SemiBold"/>
              </a:rPr>
              <a:t>Design patterns;</a:t>
            </a:r>
            <a:endParaRPr b="1" sz="1800">
              <a:solidFill>
                <a:srgbClr val="EFEFEF"/>
              </a:solidFill>
              <a:latin typeface="Source Sans Pro SemiBold"/>
              <a:ea typeface="Source Sans Pro SemiBold"/>
              <a:cs typeface="Source Sans Pro SemiBold"/>
              <a:sym typeface="Source Sans Pro SemiBold"/>
            </a:endParaRPr>
          </a:p>
          <a:p>
            <a:pPr indent="0" lvl="0" marL="0" rtl="0" algn="l">
              <a:lnSpc>
                <a:spcPct val="100000"/>
              </a:lnSpc>
              <a:spcBef>
                <a:spcPts val="1200"/>
              </a:spcBef>
              <a:spcAft>
                <a:spcPts val="0"/>
              </a:spcAft>
              <a:buNone/>
            </a:pPr>
            <a:r>
              <a:t/>
            </a:r>
            <a:endParaRPr b="1" sz="1800">
              <a:solidFill>
                <a:srgbClr val="2C3E50"/>
              </a:solidFill>
              <a:latin typeface="Source Sans Pro SemiBold"/>
              <a:ea typeface="Source Sans Pro SemiBold"/>
              <a:cs typeface="Source Sans Pro SemiBold"/>
              <a:sym typeface="Source Sans Pro SemiBold"/>
            </a:endParaRPr>
          </a:p>
          <a:p>
            <a:pPr indent="0" lvl="0" marL="457200" rtl="0" algn="l">
              <a:lnSpc>
                <a:spcPct val="100000"/>
              </a:lnSpc>
              <a:spcBef>
                <a:spcPts val="1200"/>
              </a:spcBef>
              <a:spcAft>
                <a:spcPts val="0"/>
              </a:spcAft>
              <a:buNone/>
            </a:pPr>
            <a:r>
              <a:rPr b="1" lang="en" sz="2400">
                <a:solidFill>
                  <a:srgbClr val="CFE2F3"/>
                </a:solidFill>
                <a:latin typeface="Source Sans Pro SemiBold"/>
                <a:ea typeface="Source Sans Pro SemiBold"/>
                <a:cs typeface="Source Sans Pro SemiBold"/>
                <a:sym typeface="Source Sans Pro SemiBold"/>
              </a:rPr>
              <a:t>Everything that can be instantly recognizable should be made so</a:t>
            </a:r>
            <a:endParaRPr sz="2400">
              <a:solidFill>
                <a:srgbClr val="CFE2F3"/>
              </a:solidFill>
            </a:endParaRPr>
          </a:p>
          <a:p>
            <a:pPr indent="0" lvl="0" marL="0" rtl="0" algn="l">
              <a:lnSpc>
                <a:spcPct val="100000"/>
              </a:lnSpc>
              <a:spcBef>
                <a:spcPts val="1200"/>
              </a:spcBef>
              <a:spcAft>
                <a:spcPts val="0"/>
              </a:spcAft>
              <a:buNone/>
            </a:pPr>
            <a:r>
              <a:t/>
            </a:r>
            <a:endParaRPr b="1" sz="1800">
              <a:solidFill>
                <a:srgbClr val="2C3E50"/>
              </a:solidFill>
              <a:latin typeface="Source Sans Pro SemiBold"/>
              <a:ea typeface="Source Sans Pro SemiBold"/>
              <a:cs typeface="Source Sans Pro SemiBold"/>
              <a:sym typeface="Source Sans Pro SemiBold"/>
            </a:endParaRPr>
          </a:p>
        </p:txBody>
      </p:sp>
      <p:pic>
        <p:nvPicPr>
          <p:cNvPr descr="offset_comp_442889_edtied2.jpg" id="359" name="Google Shape;359;p4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4: Clean Architecture</a:t>
            </a:r>
            <a:endParaRPr/>
          </a:p>
        </p:txBody>
      </p:sp>
      <p:pic>
        <p:nvPicPr>
          <p:cNvPr id="365" name="Google Shape;365;p44"/>
          <p:cNvPicPr preferRelativeResize="0"/>
          <p:nvPr/>
        </p:nvPicPr>
        <p:blipFill>
          <a:blip r:embed="rId3">
            <a:alphaModFix/>
          </a:blip>
          <a:stretch>
            <a:fillRect/>
          </a:stretch>
        </p:blipFill>
        <p:spPr>
          <a:xfrm>
            <a:off x="2095325" y="1256925"/>
            <a:ext cx="4807435" cy="35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application layers</a:t>
            </a:r>
            <a:endParaRPr/>
          </a:p>
        </p:txBody>
      </p:sp>
      <p:sp>
        <p:nvSpPr>
          <p:cNvPr id="371" name="Google Shape;371;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Controller (HTTP request processing)</a:t>
            </a:r>
            <a:endParaRPr/>
          </a:p>
          <a:p>
            <a:pPr indent="-311150" lvl="0" marL="457200" rtl="0" algn="l">
              <a:spcBef>
                <a:spcPts val="0"/>
              </a:spcBef>
              <a:spcAft>
                <a:spcPts val="0"/>
              </a:spcAft>
              <a:buSzPts val="1300"/>
              <a:buAutoNum type="arabicPeriod"/>
            </a:pPr>
            <a:r>
              <a:rPr lang="en"/>
              <a:t>Domain service (business logic)</a:t>
            </a:r>
            <a:endParaRPr/>
          </a:p>
          <a:p>
            <a:pPr indent="-311150" lvl="0" marL="457200" rtl="0" algn="l">
              <a:spcBef>
                <a:spcPts val="0"/>
              </a:spcBef>
              <a:spcAft>
                <a:spcPts val="0"/>
              </a:spcAft>
              <a:buSzPts val="1300"/>
              <a:buAutoNum type="arabicPeriod"/>
            </a:pPr>
            <a:r>
              <a:rPr lang="en"/>
              <a:t>Repository (database queries)</a:t>
            </a:r>
            <a:endParaRPr/>
          </a:p>
          <a:p>
            <a:pPr indent="0" lvl="0" marL="0" rtl="0" algn="l">
              <a:spcBef>
                <a:spcPts val="1600"/>
              </a:spcBef>
              <a:spcAft>
                <a:spcPts val="0"/>
              </a:spcAft>
              <a:buNone/>
            </a:pPr>
            <a:r>
              <a:rPr lang="en"/>
              <a:t>Additional layers:</a:t>
            </a:r>
            <a:endParaRPr/>
          </a:p>
          <a:p>
            <a:pPr indent="-311150" lvl="0" marL="457200" rtl="0" algn="l">
              <a:spcBef>
                <a:spcPts val="1600"/>
              </a:spcBef>
              <a:spcAft>
                <a:spcPts val="0"/>
              </a:spcAft>
              <a:buSzPts val="1300"/>
              <a:buChar char="●"/>
            </a:pPr>
            <a:r>
              <a:rPr lang="en"/>
              <a:t>Mappers</a:t>
            </a:r>
            <a:endParaRPr/>
          </a:p>
          <a:p>
            <a:pPr indent="-311150" lvl="0" marL="457200" rtl="0" algn="l">
              <a:spcBef>
                <a:spcPts val="0"/>
              </a:spcBef>
              <a:spcAft>
                <a:spcPts val="0"/>
              </a:spcAft>
              <a:buSzPts val="1300"/>
              <a:buChar char="●"/>
            </a:pPr>
            <a:r>
              <a:rPr lang="en"/>
              <a:t>Validators</a:t>
            </a:r>
            <a:endParaRPr/>
          </a:p>
          <a:p>
            <a:pPr indent="-311150" lvl="0" marL="457200" rtl="0" algn="l">
              <a:spcBef>
                <a:spcPts val="0"/>
              </a:spcBef>
              <a:spcAft>
                <a:spcPts val="0"/>
              </a:spcAft>
              <a:buSzPts val="1300"/>
              <a:buChar char="●"/>
            </a:pPr>
            <a:r>
              <a:rPr lang="en"/>
              <a:t>Helpers</a:t>
            </a:r>
            <a:endParaRPr/>
          </a:p>
          <a:p>
            <a:pPr indent="-311150" lvl="0" marL="457200" rtl="0" algn="l">
              <a:spcBef>
                <a:spcPts val="0"/>
              </a:spcBef>
              <a:spcAft>
                <a:spcPts val="0"/>
              </a:spcAft>
              <a:buSzPts val="1300"/>
              <a:buChar char="●"/>
            </a:pPr>
            <a:r>
              <a:rPr lang="en"/>
              <a:t>API clients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a:t>
            </a:r>
            <a:endParaRPr/>
          </a:p>
        </p:txBody>
      </p:sp>
      <p:sp>
        <p:nvSpPr>
          <p:cNvPr id="377" name="Google Shape;377;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Map request parameters to internal data structures;</a:t>
            </a:r>
            <a:endParaRPr sz="1800"/>
          </a:p>
          <a:p>
            <a:pPr indent="-342900" lvl="0" marL="457200" rtl="0" algn="l">
              <a:spcBef>
                <a:spcPts val="0"/>
              </a:spcBef>
              <a:spcAft>
                <a:spcPts val="0"/>
              </a:spcAft>
              <a:buSzPts val="1800"/>
              <a:buAutoNum type="arabicPeriod"/>
            </a:pPr>
            <a:r>
              <a:rPr lang="en" sz="1800"/>
              <a:t>Invoke domain services;</a:t>
            </a:r>
            <a:endParaRPr sz="1800"/>
          </a:p>
          <a:p>
            <a:pPr indent="-342900" lvl="0" marL="457200" rtl="0" algn="l">
              <a:spcBef>
                <a:spcPts val="0"/>
              </a:spcBef>
              <a:spcAft>
                <a:spcPts val="0"/>
              </a:spcAft>
              <a:buSzPts val="1800"/>
              <a:buAutoNum type="arabicPeriod"/>
            </a:pPr>
            <a:r>
              <a:rPr lang="en" sz="1800"/>
              <a:t>Map internal data structures to response schema.</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service</a:t>
            </a:r>
            <a:endParaRPr/>
          </a:p>
        </p:txBody>
      </p:sp>
      <p:sp>
        <p:nvSpPr>
          <p:cNvPr id="383" name="Google Shape;383;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Perform operations that have real-world business equivalents;</a:t>
            </a:r>
            <a:endParaRPr sz="1800"/>
          </a:p>
          <a:p>
            <a:pPr indent="-342900" lvl="0" marL="457200" rtl="0" algn="l">
              <a:spcBef>
                <a:spcPts val="0"/>
              </a:spcBef>
              <a:spcAft>
                <a:spcPts val="0"/>
              </a:spcAft>
              <a:buSzPts val="1800"/>
              <a:buAutoNum type="arabicPeriod"/>
            </a:pPr>
            <a:r>
              <a:rPr lang="en" sz="1800"/>
              <a:t>Contains business rules, makes decisions based on the input;</a:t>
            </a:r>
            <a:endParaRPr sz="1800"/>
          </a:p>
          <a:p>
            <a:pPr indent="-342900" lvl="0" marL="457200" rtl="0" algn="l">
              <a:spcBef>
                <a:spcPts val="0"/>
              </a:spcBef>
              <a:spcAft>
                <a:spcPts val="0"/>
              </a:spcAft>
              <a:buSzPts val="1800"/>
              <a:buAutoNum type="arabicPeriod"/>
            </a:pPr>
            <a:r>
              <a:rPr lang="en" sz="1800"/>
              <a:t>Avoids using frameworks and making external calls directly;</a:t>
            </a:r>
            <a:endParaRPr sz="1800"/>
          </a:p>
          <a:p>
            <a:pPr indent="-342900" lvl="0" marL="457200" rtl="0" algn="l">
              <a:spcBef>
                <a:spcPts val="0"/>
              </a:spcBef>
              <a:spcAft>
                <a:spcPts val="0"/>
              </a:spcAft>
              <a:buSzPts val="1800"/>
              <a:buAutoNum type="arabicPeriod"/>
            </a:pPr>
            <a:r>
              <a:rPr lang="en" sz="1800"/>
              <a:t>Can rely on other domain service.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0: What do we talk about </a:t>
            </a:r>
            <a:endParaRPr/>
          </a:p>
          <a:p>
            <a:pPr indent="0" lvl="0" marL="0" rtl="0" algn="l">
              <a:spcBef>
                <a:spcPts val="0"/>
              </a:spcBef>
              <a:spcAft>
                <a:spcPts val="0"/>
              </a:spcAft>
              <a:buNone/>
            </a:pPr>
            <a:r>
              <a:rPr lang="en"/>
              <a:t>when we talk about </a:t>
            </a:r>
            <a:endParaRPr/>
          </a:p>
          <a:p>
            <a:pPr indent="0" lvl="0" marL="0" rtl="0" algn="l">
              <a:spcBef>
                <a:spcPts val="0"/>
              </a:spcBef>
              <a:spcAft>
                <a:spcPts val="0"/>
              </a:spcAft>
              <a:buNone/>
            </a:pPr>
            <a:r>
              <a:rPr lang="en"/>
              <a:t>complexity</a:t>
            </a:r>
            <a:endParaRPr/>
          </a:p>
        </p:txBody>
      </p:sp>
      <p:sp>
        <p:nvSpPr>
          <p:cNvPr id="280" name="Google Shape;280;p30"/>
          <p:cNvSpPr txBox="1"/>
          <p:nvPr>
            <p:ph idx="1" type="body"/>
          </p:nvPr>
        </p:nvSpPr>
        <p:spPr>
          <a:xfrm>
            <a:off x="1297500" y="1763350"/>
            <a:ext cx="7069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most fundamental problem in computer science is problem decomposition: how to take a complex problem and divide it up into pieces that can be solved independently.</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The greatest limitation in writing software is our ability to understand the systems we are creating. As a program evolves and acquires more features, it becomes complicated, with subtle dependencies between its components.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Repository</a:t>
            </a:r>
            <a:endParaRPr/>
          </a:p>
        </p:txBody>
      </p:sp>
      <p:sp>
        <p:nvSpPr>
          <p:cNvPr id="389" name="Google Shape;389;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Perform a database operation;</a:t>
            </a:r>
            <a:endParaRPr sz="1800"/>
          </a:p>
          <a:p>
            <a:pPr indent="-342900" lvl="0" marL="457200" rtl="0" algn="l">
              <a:spcBef>
                <a:spcPts val="0"/>
              </a:spcBef>
              <a:spcAft>
                <a:spcPts val="0"/>
              </a:spcAft>
              <a:buSzPts val="1800"/>
              <a:buAutoNum type="arabicPeriod"/>
            </a:pPr>
            <a:r>
              <a:rPr lang="en" sz="1800"/>
              <a:t>Unopinionated, should have no knowledge about how system is going to work and what are the business requirements;</a:t>
            </a:r>
            <a:endParaRPr sz="1800"/>
          </a:p>
          <a:p>
            <a:pPr indent="-342900" lvl="0" marL="457200" rtl="0" algn="l">
              <a:spcBef>
                <a:spcPts val="0"/>
              </a:spcBef>
              <a:spcAft>
                <a:spcPts val="0"/>
              </a:spcAft>
              <a:buSzPts val="1800"/>
              <a:buAutoNum type="arabicPeriod"/>
            </a:pPr>
            <a:r>
              <a:rPr lang="en" sz="1800"/>
              <a:t>Should expose enough parameters for business service to cover all practical use cases.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Mapper</a:t>
            </a:r>
            <a:endParaRPr/>
          </a:p>
        </p:txBody>
      </p:sp>
      <p:sp>
        <p:nvSpPr>
          <p:cNvPr id="395" name="Google Shape;395;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Convert data from one format to another;</a:t>
            </a:r>
            <a:endParaRPr sz="1800"/>
          </a:p>
          <a:p>
            <a:pPr indent="-342900" lvl="0" marL="457200" rtl="0" algn="l">
              <a:spcBef>
                <a:spcPts val="0"/>
              </a:spcBef>
              <a:spcAft>
                <a:spcPts val="0"/>
              </a:spcAft>
              <a:buSzPts val="1800"/>
              <a:buAutoNum type="arabicPeriod"/>
            </a:pPr>
            <a:r>
              <a:rPr lang="en" sz="1800"/>
              <a:t>Stateless, unopinionated, synchronous;</a:t>
            </a:r>
            <a:endParaRPr sz="1800"/>
          </a:p>
          <a:p>
            <a:pPr indent="-342900" lvl="0" marL="457200" rtl="0" algn="l">
              <a:spcBef>
                <a:spcPts val="0"/>
              </a:spcBef>
              <a:spcAft>
                <a:spcPts val="0"/>
              </a:spcAft>
              <a:buSzPts val="1800"/>
              <a:buAutoNum type="arabicPeriod"/>
            </a:pPr>
            <a:r>
              <a:rPr lang="en" sz="1800"/>
              <a:t>No external calls.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Validator</a:t>
            </a:r>
            <a:endParaRPr/>
          </a:p>
        </p:txBody>
      </p:sp>
      <p:sp>
        <p:nvSpPr>
          <p:cNvPr id="401" name="Google Shape;401;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Encapsulates a set of rules defining how a valid instance of something has to look like;</a:t>
            </a:r>
            <a:endParaRPr/>
          </a:p>
          <a:p>
            <a:pPr indent="-311150" lvl="0" marL="457200" rtl="0" algn="l">
              <a:spcBef>
                <a:spcPts val="0"/>
              </a:spcBef>
              <a:spcAft>
                <a:spcPts val="0"/>
              </a:spcAft>
              <a:buSzPts val="1300"/>
              <a:buAutoNum type="arabicPeriod"/>
            </a:pPr>
            <a:r>
              <a:rPr lang="en"/>
              <a:t>Returns a list of errors; should not affect execution flow (e. </a:t>
            </a:r>
            <a:r>
              <a:rPr lang="en"/>
              <a:t>g</a:t>
            </a:r>
            <a:r>
              <a:rPr lang="en"/>
              <a:t>. </a:t>
            </a:r>
            <a:r>
              <a:rPr lang="en"/>
              <a:t>t</a:t>
            </a:r>
            <a:r>
              <a:rPr lang="en"/>
              <a:t>hrow an error);</a:t>
            </a:r>
            <a:endParaRPr/>
          </a:p>
          <a:p>
            <a:pPr indent="-311150" lvl="0" marL="457200" rtl="0" algn="l">
              <a:spcBef>
                <a:spcPts val="0"/>
              </a:spcBef>
              <a:spcAft>
                <a:spcPts val="0"/>
              </a:spcAft>
              <a:buSzPts val="1300"/>
              <a:buAutoNum type="arabicPeriod"/>
            </a:pPr>
            <a:r>
              <a:rPr lang="en"/>
              <a:t>Domain service or controller should make a decision with regards to how errors need to be handled.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Helper</a:t>
            </a:r>
            <a:endParaRPr/>
          </a:p>
        </p:txBody>
      </p:sp>
      <p:sp>
        <p:nvSpPr>
          <p:cNvPr id="407" name="Google Shape;407;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Encapsulates reusable logic;</a:t>
            </a:r>
            <a:endParaRPr sz="1800"/>
          </a:p>
          <a:p>
            <a:pPr indent="-342900" lvl="0" marL="457200" rtl="0" algn="l">
              <a:spcBef>
                <a:spcPts val="0"/>
              </a:spcBef>
              <a:spcAft>
                <a:spcPts val="0"/>
              </a:spcAft>
              <a:buSzPts val="1800"/>
              <a:buAutoNum type="arabicPeriod"/>
            </a:pPr>
            <a:r>
              <a:rPr lang="en" sz="1800"/>
              <a:t>Avoid making overly broad helpers: “dateUtils” is fine, “utils” is not;</a:t>
            </a:r>
            <a:endParaRPr sz="1800"/>
          </a:p>
          <a:p>
            <a:pPr indent="0" lvl="0" marL="457200" rtl="0" algn="l">
              <a:spcBef>
                <a:spcPts val="1600"/>
              </a:spcBef>
              <a:spcAft>
                <a:spcPts val="160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client</a:t>
            </a:r>
            <a:endParaRPr/>
          </a:p>
        </p:txBody>
      </p:sp>
      <p:sp>
        <p:nvSpPr>
          <p:cNvPr id="413" name="Google Shape;413;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Unopinionated wrapper over an external API;</a:t>
            </a:r>
            <a:endParaRPr/>
          </a:p>
          <a:p>
            <a:pPr indent="-311150" lvl="0" marL="457200" rtl="0" algn="l">
              <a:spcBef>
                <a:spcPts val="0"/>
              </a:spcBef>
              <a:spcAft>
                <a:spcPts val="0"/>
              </a:spcAft>
              <a:buSzPts val="1300"/>
              <a:buAutoNum type="arabicPeriod"/>
            </a:pPr>
            <a:r>
              <a:rPr lang="en"/>
              <a:t>Mirrors schema of an external API, makes no assumptions over how it should be used;</a:t>
            </a:r>
            <a:endParaRPr/>
          </a:p>
          <a:p>
            <a:pPr indent="-311150" lvl="0" marL="457200" rtl="0" algn="l">
              <a:spcBef>
                <a:spcPts val="0"/>
              </a:spcBef>
              <a:spcAft>
                <a:spcPts val="0"/>
              </a:spcAft>
              <a:buSzPts val="1300"/>
              <a:buAutoNum type="arabicPeriod"/>
            </a:pPr>
            <a:r>
              <a:rPr lang="en"/>
              <a:t>All decisions with regards to how API needs to be used should reside within a domain service.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reading</a:t>
            </a:r>
            <a:endParaRPr/>
          </a:p>
        </p:txBody>
      </p:sp>
      <p:sp>
        <p:nvSpPr>
          <p:cNvPr id="419" name="Google Shape;419;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1800"/>
              </a:spcBef>
              <a:spcAft>
                <a:spcPts val="0"/>
              </a:spcAft>
              <a:buSzPts val="1800"/>
              <a:buChar char="●"/>
            </a:pPr>
            <a:r>
              <a:rPr b="1" lang="en" sz="1800"/>
              <a:t>“A Philosophy of Software Design”, </a:t>
            </a:r>
            <a:r>
              <a:rPr lang="en" sz="1800"/>
              <a:t>John Ousterhout;</a:t>
            </a:r>
            <a:endParaRPr sz="1800"/>
          </a:p>
          <a:p>
            <a:pPr indent="-342900" lvl="0" marL="457200" rtl="0" algn="l">
              <a:spcBef>
                <a:spcPts val="0"/>
              </a:spcBef>
              <a:spcAft>
                <a:spcPts val="0"/>
              </a:spcAft>
              <a:buSzPts val="1800"/>
              <a:buChar char="●"/>
            </a:pPr>
            <a:r>
              <a:rPr b="1" lang="en" sz="1800"/>
              <a:t>“Fundamentals of Software Architecture”, </a:t>
            </a:r>
            <a:r>
              <a:rPr lang="en" sz="1800"/>
              <a:t>Mark Richards, Neal Ford;</a:t>
            </a:r>
            <a:endParaRPr sz="1800"/>
          </a:p>
          <a:p>
            <a:pPr indent="-342900" lvl="0" marL="457200" rtl="0" algn="l">
              <a:spcBef>
                <a:spcPts val="0"/>
              </a:spcBef>
              <a:spcAft>
                <a:spcPts val="0"/>
              </a:spcAft>
              <a:buSzPts val="1800"/>
              <a:buChar char="●"/>
            </a:pPr>
            <a:r>
              <a:rPr b="1" lang="en" sz="1800"/>
              <a:t>“Refactoring: Improving the Design of Existing Code (2nd Edition)”</a:t>
            </a:r>
            <a:r>
              <a:rPr lang="en" sz="1800"/>
              <a:t>, Martin Fowler;</a:t>
            </a:r>
            <a:r>
              <a:rPr b="1" lang="en" sz="1800"/>
              <a:t> </a:t>
            </a:r>
            <a:endParaRPr b="1" sz="1800"/>
          </a:p>
          <a:p>
            <a:pPr indent="-342900" lvl="0" marL="457200" rtl="0" algn="l">
              <a:spcBef>
                <a:spcPts val="0"/>
              </a:spcBef>
              <a:spcAft>
                <a:spcPts val="0"/>
              </a:spcAft>
              <a:buSzPts val="1800"/>
              <a:buChar char="●"/>
            </a:pPr>
            <a:r>
              <a:rPr b="1" lang="en" sz="1800"/>
              <a:t>“Implementation Patterns”, </a:t>
            </a:r>
            <a:r>
              <a:rPr lang="en" sz="1800"/>
              <a:t>Kent Beck.</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25" name="Google Shape;425;p54"/>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If you have questions or complaints,</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now is the time!</a:t>
            </a:r>
            <a:endParaRPr>
              <a:latin typeface="Arial"/>
              <a:ea typeface="Arial"/>
              <a:cs typeface="Arial"/>
              <a:sym typeface="Arial"/>
            </a:endParaRPr>
          </a:p>
        </p:txBody>
      </p:sp>
      <p:grpSp>
        <p:nvGrpSpPr>
          <p:cNvPr id="426" name="Google Shape;426;p54"/>
          <p:cNvGrpSpPr/>
          <p:nvPr/>
        </p:nvGrpSpPr>
        <p:grpSpPr>
          <a:xfrm>
            <a:off x="4066820" y="1553491"/>
            <a:ext cx="3159984" cy="2439109"/>
            <a:chOff x="3553042" y="1657806"/>
            <a:chExt cx="3461100" cy="2671532"/>
          </a:xfrm>
        </p:grpSpPr>
        <p:sp>
          <p:nvSpPr>
            <p:cNvPr id="427" name="Google Shape;427;p5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5" name="Google Shape;435;p5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36" name="Google Shape;436;p5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54"/>
          <p:cNvGrpSpPr/>
          <p:nvPr/>
        </p:nvGrpSpPr>
        <p:grpSpPr>
          <a:xfrm>
            <a:off x="6762480" y="2546254"/>
            <a:ext cx="1024386" cy="1522884"/>
            <a:chOff x="6505573" y="2745170"/>
            <a:chExt cx="1122000" cy="1668000"/>
          </a:xfrm>
        </p:grpSpPr>
        <p:sp>
          <p:nvSpPr>
            <p:cNvPr id="438" name="Google Shape;438;p5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2" name="Google Shape;442;p5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43" name="Google Shape;443;p5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54"/>
          <p:cNvGrpSpPr/>
          <p:nvPr/>
        </p:nvGrpSpPr>
        <p:grpSpPr>
          <a:xfrm>
            <a:off x="6405845" y="3121897"/>
            <a:ext cx="520684" cy="1036470"/>
            <a:chOff x="9543736" y="4486132"/>
            <a:chExt cx="570300" cy="1135235"/>
          </a:xfrm>
        </p:grpSpPr>
        <p:sp>
          <p:nvSpPr>
            <p:cNvPr id="445" name="Google Shape;445;p5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9" name="Google Shape;449;p5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50" name="Google Shape;450;p5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54"/>
          <p:cNvGrpSpPr/>
          <p:nvPr/>
        </p:nvGrpSpPr>
        <p:grpSpPr>
          <a:xfrm>
            <a:off x="7564804" y="3443361"/>
            <a:ext cx="455496" cy="692277"/>
            <a:chOff x="7384375" y="3728000"/>
            <a:chExt cx="498900" cy="758244"/>
          </a:xfrm>
        </p:grpSpPr>
        <p:sp>
          <p:nvSpPr>
            <p:cNvPr id="452" name="Google Shape;452;p5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4"/>
          <p:cNvGrpSpPr/>
          <p:nvPr/>
        </p:nvGrpSpPr>
        <p:grpSpPr>
          <a:xfrm>
            <a:off x="7564836" y="3561758"/>
            <a:ext cx="478081" cy="462776"/>
            <a:chOff x="7384385" y="3857442"/>
            <a:chExt cx="523637" cy="506874"/>
          </a:xfrm>
        </p:grpSpPr>
        <p:sp>
          <p:nvSpPr>
            <p:cNvPr id="457" name="Google Shape;457;p5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54"/>
            <p:cNvGrpSpPr/>
            <p:nvPr/>
          </p:nvGrpSpPr>
          <p:grpSpPr>
            <a:xfrm>
              <a:off x="7384385" y="3857442"/>
              <a:ext cx="523637" cy="498900"/>
              <a:chOff x="7384385" y="3857442"/>
              <a:chExt cx="523637" cy="498900"/>
            </a:xfrm>
          </p:grpSpPr>
          <p:sp>
            <p:nvSpPr>
              <p:cNvPr id="459" name="Google Shape;459;p5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61" name="Google Shape;461;p5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62" name="Google Shape;462;p54"/>
          <p:cNvGrpSpPr/>
          <p:nvPr/>
        </p:nvGrpSpPr>
        <p:grpSpPr>
          <a:xfrm>
            <a:off x="8110843" y="3443361"/>
            <a:ext cx="435785" cy="692277"/>
            <a:chOff x="7982421" y="3727763"/>
            <a:chExt cx="477311" cy="758244"/>
          </a:xfrm>
        </p:grpSpPr>
        <p:sp>
          <p:nvSpPr>
            <p:cNvPr id="463" name="Google Shape;463;p5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1" name="Google Shape;471;p5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idx="1" type="body"/>
          </p:nvPr>
        </p:nvSpPr>
        <p:spPr>
          <a:xfrm>
            <a:off x="1297500" y="1763350"/>
            <a:ext cx="7069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Complexity is anything related to the structure of a software system that makes it hard to understand and modify the system.</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“Inherent complexity is that the problem is hard, incidental complexity is because we [the makers of software] are bad at our jobs” (J. B. Rainsberger)</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Science!</a:t>
            </a:r>
            <a:endParaRPr/>
          </a:p>
        </p:txBody>
      </p:sp>
      <p:sp>
        <p:nvSpPr>
          <p:cNvPr id="291" name="Google Shape;291;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one do you think is the easiest to remember?</a:t>
            </a:r>
            <a:endParaRPr/>
          </a:p>
        </p:txBody>
      </p:sp>
      <p:sp>
        <p:nvSpPr>
          <p:cNvPr id="297" name="Google Shape;297;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98" name="Google Shape;298;p33"/>
          <p:cNvPicPr preferRelativeResize="0"/>
          <p:nvPr/>
        </p:nvPicPr>
        <p:blipFill>
          <a:blip r:embed="rId3">
            <a:alphaModFix/>
          </a:blip>
          <a:stretch>
            <a:fillRect/>
          </a:stretch>
        </p:blipFill>
        <p:spPr>
          <a:xfrm>
            <a:off x="848825" y="1638827"/>
            <a:ext cx="7641853" cy="29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“group of 5” option consistently demonstrated the best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Chunking</a:t>
            </a:r>
            <a:endParaRPr/>
          </a:p>
        </p:txBody>
      </p:sp>
      <p:sp>
        <p:nvSpPr>
          <p:cNvPr id="309" name="Google Shape;309;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We are much better at remembering groups </a:t>
            </a:r>
            <a:endParaRPr sz="2400">
              <a:latin typeface="Montserrat"/>
              <a:ea typeface="Montserrat"/>
              <a:cs typeface="Montserrat"/>
              <a:sym typeface="Montserrat"/>
            </a:endParaRPr>
          </a:p>
          <a:p>
            <a:pPr indent="0" lvl="0" marL="0" rtl="0" algn="l">
              <a:spcBef>
                <a:spcPts val="1600"/>
              </a:spcBef>
              <a:spcAft>
                <a:spcPts val="1600"/>
              </a:spcAft>
              <a:buNone/>
            </a:pPr>
            <a:r>
              <a:rPr lang="en" sz="2400">
                <a:latin typeface="Montserrat"/>
                <a:ea typeface="Montserrat"/>
                <a:cs typeface="Montserrat"/>
                <a:sym typeface="Montserrat"/>
              </a:rPr>
              <a:t>than individual items.</a:t>
            </a:r>
            <a:endParaRPr sz="24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1297500" y="1985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what do you think was the optimal group size?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nvSpPr>
        <p:spPr>
          <a:xfrm>
            <a:off x="2917200" y="4145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And the answer is: 7 (plus or minus 2)</a:t>
            </a:r>
            <a:endParaRPr/>
          </a:p>
        </p:txBody>
      </p:sp>
      <p:pic>
        <p:nvPicPr>
          <p:cNvPr id="320" name="Google Shape;320;p37"/>
          <p:cNvPicPr preferRelativeResize="0"/>
          <p:nvPr/>
        </p:nvPicPr>
        <p:blipFill rotWithShape="1">
          <a:blip r:embed="rId3">
            <a:alphaModFix/>
          </a:blip>
          <a:srcRect b="0" l="0" r="0" t="0"/>
          <a:stretch/>
        </p:blipFill>
        <p:spPr>
          <a:xfrm>
            <a:off x="2109213" y="1550828"/>
            <a:ext cx="4615975" cy="3270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